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01C188-BAD7-44A7-BD85-B2659F2DA15E}">
  <a:tblStyle styleId="{A501C188-BAD7-44A7-BD85-B2659F2DA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16a97e56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c16a97e56a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16a97e56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c16a97e56a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17d89613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c17d896132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17d8961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17d89613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18d85dc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c18d85dce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18d85dc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c18d85dce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16ea55652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c16ea55652_6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178e09e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178e09e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178e09e1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178e09e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178e09e1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178e09e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17d896132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17d89613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17d896132_9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17d896132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17d896132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c17d896132_7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17d896132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c17d896132_7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17d896132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c17d896132_7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17d896132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c17d896132_7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17d896132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c17d896132_7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17d896132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c17d896132_7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17d896132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c17d896132_7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7d896132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c17d896132_7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17d896132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c17d896132_7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17d896132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c17d896132_7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7d896132_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c17d896132_7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17d896132_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c17d896132_7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17d896132_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c17d896132_7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17d896132_7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c17d896132_7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17d896132_7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c17d896132_7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17d896132_7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c17d896132_7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17d896132_7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c17d896132_7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17d896132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c17d896132_7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17d896132_7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c17d896132_7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17d896132_7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c17d896132_7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17d896132_7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c17d896132_7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17d896132_7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c17d896132_7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17d896132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c17d896132_6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17d896132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c17d896132_6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17d896132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c17d896132_6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c17d896132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c17d896132_6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17d896132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c17d896132_6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17d896132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c17d896132_6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16a97e5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c16a97e56a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17d896132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c17d896132_6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17d896132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c17d896132_6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17d896132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c17d896132_6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17d896132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c17d896132_6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17d896132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c17d896132_6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17d896132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c17d896132_6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c16a97e56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c16a97e56a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6a97e56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16a97e56a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6a97e56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c16a97e56a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16a97e56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c16a97e56a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6a97e56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c16a97e56a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571501" y="822960"/>
            <a:ext cx="6057899" cy="501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tang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8109113" y="3003642"/>
            <a:ext cx="3522199" cy="2900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 rot="10800000">
            <a:off x="571501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2"/>
          <p:cNvCxnSpPr/>
          <p:nvPr/>
        </p:nvCxnSpPr>
        <p:spPr>
          <a:xfrm>
            <a:off x="7742482" y="571500"/>
            <a:ext cx="0" cy="57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2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 rot="5400000">
            <a:off x="4166018" y="-1558156"/>
            <a:ext cx="3870773" cy="1105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96" name="Google Shape;96;p11"/>
          <p:cNvCxnSpPr/>
          <p:nvPr/>
        </p:nvCxnSpPr>
        <p:spPr>
          <a:xfrm rot="10800000">
            <a:off x="571500" y="1780979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 rot="5400000">
            <a:off x="7778025" y="2197179"/>
            <a:ext cx="5283785" cy="248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 rot="5400000">
            <a:off x="1974738" y="-611393"/>
            <a:ext cx="5283785" cy="810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03" name="Google Shape;103;p12"/>
          <p:cNvCxnSpPr/>
          <p:nvPr/>
        </p:nvCxnSpPr>
        <p:spPr>
          <a:xfrm rot="10800000">
            <a:off x="566094" y="57711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2"/>
          <p:cNvCxnSpPr/>
          <p:nvPr/>
        </p:nvCxnSpPr>
        <p:spPr>
          <a:xfrm rot="10800000">
            <a:off x="8875226" y="571500"/>
            <a:ext cx="0" cy="571149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2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571500" y="717452"/>
            <a:ext cx="11049000" cy="116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 rot="10800000">
            <a:off x="577485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71499" y="2075688"/>
            <a:ext cx="11059811" cy="3910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71500" y="914255"/>
            <a:ext cx="6867115" cy="5009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tang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9239817" y="914399"/>
            <a:ext cx="2370268" cy="267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8872625" y="571500"/>
            <a:ext cx="0" cy="57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5"/>
          <p:cNvCxnSpPr/>
          <p:nvPr/>
        </p:nvCxnSpPr>
        <p:spPr>
          <a:xfrm rot="10800000">
            <a:off x="566094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5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71500" y="709684"/>
            <a:ext cx="11049000" cy="105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79447" y="2074990"/>
            <a:ext cx="5181600" cy="4101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6447082" y="2074990"/>
            <a:ext cx="5181600" cy="4101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 rot="10800000">
            <a:off x="6101405" y="1883336"/>
            <a:ext cx="0" cy="439965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583469" y="699118"/>
            <a:ext cx="11025062" cy="10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3468" y="2022883"/>
            <a:ext cx="5230469" cy="564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583469" y="2866031"/>
            <a:ext cx="5157787" cy="3227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6441470" y="2022883"/>
            <a:ext cx="5183188" cy="56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441470" y="2866031"/>
            <a:ext cx="5183188" cy="3227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1pPr>
            <a:lvl2pPr indent="-3200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62" name="Google Shape;62;p7"/>
          <p:cNvCxnSpPr/>
          <p:nvPr/>
        </p:nvCxnSpPr>
        <p:spPr>
          <a:xfrm rot="10800000">
            <a:off x="6101405" y="1883336"/>
            <a:ext cx="0" cy="43996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" name="Google Shape;63;p7"/>
          <p:cNvCxnSpPr/>
          <p:nvPr/>
        </p:nvCxnSpPr>
        <p:spPr>
          <a:xfrm rot="10800000">
            <a:off x="577485" y="273859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572201" y="810344"/>
            <a:ext cx="3478084" cy="14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919809" y="931232"/>
            <a:ext cx="6700679" cy="5079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  <a:defRPr sz="3200"/>
            </a:lvl1pPr>
            <a:lvl2pPr indent="-37084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 sz="2800"/>
            </a:lvl2pPr>
            <a:lvl3pPr indent="-35051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24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0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71500" y="2578608"/>
            <a:ext cx="3478783" cy="341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5" name="Google Shape;75;p9"/>
          <p:cNvCxnSpPr/>
          <p:nvPr/>
        </p:nvCxnSpPr>
        <p:spPr>
          <a:xfrm rot="10800000">
            <a:off x="571500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" name="Google Shape;76;p9"/>
          <p:cNvCxnSpPr/>
          <p:nvPr/>
        </p:nvCxnSpPr>
        <p:spPr>
          <a:xfrm rot="10800000">
            <a:off x="4419601" y="571500"/>
            <a:ext cx="0" cy="57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" name="Google Shape;77;p9"/>
          <p:cNvCxnSpPr/>
          <p:nvPr/>
        </p:nvCxnSpPr>
        <p:spPr>
          <a:xfrm rot="10800000">
            <a:off x="571501" y="2406845"/>
            <a:ext cx="384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" name="Google Shape;78;p9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571499" y="802204"/>
            <a:ext cx="3478787" cy="14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/>
          <p:nvPr>
            <p:ph idx="2" type="pic"/>
          </p:nvPr>
        </p:nvSpPr>
        <p:spPr>
          <a:xfrm>
            <a:off x="4723467" y="847384"/>
            <a:ext cx="6907844" cy="5216813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571498" y="2574906"/>
            <a:ext cx="3478787" cy="3435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86" name="Google Shape;86;p10"/>
          <p:cNvCxnSpPr/>
          <p:nvPr/>
        </p:nvCxnSpPr>
        <p:spPr>
          <a:xfrm rot="10800000">
            <a:off x="571500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10"/>
          <p:cNvCxnSpPr/>
          <p:nvPr/>
        </p:nvCxnSpPr>
        <p:spPr>
          <a:xfrm rot="10800000">
            <a:off x="4419601" y="571500"/>
            <a:ext cx="0" cy="57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" name="Google Shape;88;p10"/>
          <p:cNvCxnSpPr/>
          <p:nvPr/>
        </p:nvCxnSpPr>
        <p:spPr>
          <a:xfrm rot="10800000">
            <a:off x="571501" y="2406845"/>
            <a:ext cx="384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10"/>
          <p:cNvCxnSpPr/>
          <p:nvPr/>
        </p:nvCxnSpPr>
        <p:spPr>
          <a:xfrm rot="10800000">
            <a:off x="577485" y="6283518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tang"/>
              <a:buNone/>
              <a:defRPr b="0" i="0" sz="4000" u="none" cap="none" strike="noStrik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2004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venir"/>
              <a:buChar char="–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0988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971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venir"/>
              <a:buChar char="–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972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 rot="10800000">
            <a:off x="566094" y="6286347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"/>
          <p:cNvCxnSpPr/>
          <p:nvPr/>
        </p:nvCxnSpPr>
        <p:spPr>
          <a:xfrm rot="10800000">
            <a:off x="577485" y="1883336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" name="Google Shape;13;p1"/>
          <p:cNvCxnSpPr/>
          <p:nvPr/>
        </p:nvCxnSpPr>
        <p:spPr>
          <a:xfrm rot="10800000">
            <a:off x="577485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6782" y="0"/>
            <a:ext cx="1219878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3"/>
          <p:cNvSpPr txBox="1"/>
          <p:nvPr>
            <p:ph type="ctrTitle"/>
          </p:nvPr>
        </p:nvSpPr>
        <p:spPr>
          <a:xfrm>
            <a:off x="571500" y="4844300"/>
            <a:ext cx="68607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tang"/>
              <a:buNone/>
            </a:pPr>
            <a:r>
              <a:rPr lang="ko-KR" sz="4000">
                <a:latin typeface="Batang"/>
                <a:ea typeface="Batang"/>
                <a:cs typeface="Batang"/>
                <a:sym typeface="Batang"/>
              </a:rPr>
              <a:t>Sleep </a:t>
            </a:r>
            <a:r>
              <a:rPr lang="ko-KR" sz="4000"/>
              <a:t>duration</a:t>
            </a:r>
            <a:r>
              <a:rPr lang="ko-KR" sz="4000">
                <a:latin typeface="Batang"/>
                <a:ea typeface="Batang"/>
                <a:cs typeface="Batang"/>
                <a:sym typeface="Batang"/>
              </a:rPr>
              <a:t> estimator</a:t>
            </a:r>
            <a:endParaRPr sz="4000"/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9035750" y="4757400"/>
            <a:ext cx="25257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</a:pPr>
            <a:r>
              <a:rPr lang="ko-KR" sz="2400"/>
              <a:t>김규량   권혁원 </a:t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</a:pPr>
            <a:r>
              <a:rPr lang="ko-KR" sz="2400"/>
              <a:t>변주영   양현우</a:t>
            </a:r>
            <a:endParaRPr sz="2400"/>
          </a:p>
        </p:txBody>
      </p:sp>
      <p:pic>
        <p:nvPicPr>
          <p:cNvPr descr="의류, 침대, 패브릭, 침대보이(가) 표시된 사진&#10;&#10;자동 생성된 설명" id="113" name="Google Shape;113;p13"/>
          <p:cNvPicPr preferRelativeResize="0"/>
          <p:nvPr/>
        </p:nvPicPr>
        <p:blipFill rotWithShape="1">
          <a:blip r:embed="rId3">
            <a:alphaModFix/>
          </a:blip>
          <a:srcRect b="7611" l="0" r="1" t="3070"/>
          <a:stretch/>
        </p:blipFill>
        <p:spPr>
          <a:xfrm>
            <a:off x="571500" y="579786"/>
            <a:ext cx="11045118" cy="374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3"/>
          <p:cNvCxnSpPr/>
          <p:nvPr/>
        </p:nvCxnSpPr>
        <p:spPr>
          <a:xfrm rot="10800000">
            <a:off x="565869" y="4610607"/>
            <a:ext cx="110547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7734300" y="4614653"/>
            <a:ext cx="0" cy="16748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" name="Google Shape;116;p13"/>
          <p:cNvCxnSpPr/>
          <p:nvPr/>
        </p:nvCxnSpPr>
        <p:spPr>
          <a:xfrm rot="10800000">
            <a:off x="561819" y="6289514"/>
            <a:ext cx="110547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3"/>
          <p:cNvSpPr txBox="1"/>
          <p:nvPr/>
        </p:nvSpPr>
        <p:spPr>
          <a:xfrm>
            <a:off x="7980025" y="5088263"/>
            <a:ext cx="810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1조</a:t>
            </a:r>
            <a:endParaRPr b="1" sz="3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(학습 수행 &amp; 성능 평가)</a:t>
            </a:r>
            <a:endParaRPr sz="3000"/>
          </a:p>
        </p:txBody>
      </p:sp>
      <p:sp>
        <p:nvSpPr>
          <p:cNvPr id="193" name="Google Shape;193;p22"/>
          <p:cNvSpPr txBox="1"/>
          <p:nvPr/>
        </p:nvSpPr>
        <p:spPr>
          <a:xfrm>
            <a:off x="1601925" y="1475675"/>
            <a:ext cx="36453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피처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Stress Level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Heart Rate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Physical Activity Level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타겟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duration   (수치형)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Quality of Sleep (수치형)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5792925" y="1475675"/>
            <a:ext cx="38364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모델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KNeighborsRegressor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LinearRegression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Ridge, Lasso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SVR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RandomForestRegressor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(학습 수행 &amp; 성능 평가)</a:t>
            </a:r>
            <a:endParaRPr sz="3000"/>
          </a:p>
        </p:txBody>
      </p:sp>
      <p:graphicFrame>
        <p:nvGraphicFramePr>
          <p:cNvPr id="200" name="Google Shape;200;p23"/>
          <p:cNvGraphicFramePr/>
          <p:nvPr/>
        </p:nvGraphicFramePr>
        <p:xfrm>
          <a:off x="9524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{A501C188-BAD7-44A7-BD85-B2659F2DA15E}</a:tableStyleId>
              </a:tblPr>
              <a:tblGrid>
                <a:gridCol w="2397975"/>
                <a:gridCol w="1314825"/>
                <a:gridCol w="1314825"/>
                <a:gridCol w="1314825"/>
                <a:gridCol w="1314825"/>
                <a:gridCol w="1314825"/>
                <a:gridCol w="1314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스케일링 X  이상치제거 X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스케일링 O  이상치제거 X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스케일링 O  이상치제거 O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train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test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train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test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train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test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KNeighborsRegressor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0.9312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0.9287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0.9770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0.9791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LinearRegression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0.6774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0.7434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0.6774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0.7434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0.6623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0.7247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SVR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0.7562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0.8307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0.9760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0.9763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RandomForestRegressor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0.9936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0.9934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0.9931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0.9884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23"/>
          <p:cNvSpPr/>
          <p:nvPr/>
        </p:nvSpPr>
        <p:spPr>
          <a:xfrm>
            <a:off x="3350475" y="426675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5975475" y="387080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975475" y="426675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8609775" y="307840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8609775" y="387080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8609775" y="4266750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8707975" y="2026100"/>
            <a:ext cx="129600" cy="13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8822175" y="1930775"/>
            <a:ext cx="2378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train score, test score 둘 다 0.97 넘음</a:t>
            </a:r>
            <a:endParaRPr b="1"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(학습 수행 &amp; 성능 평가)</a:t>
            </a:r>
            <a:endParaRPr sz="30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50" y="1311450"/>
            <a:ext cx="5040225" cy="4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600" y="1311450"/>
            <a:ext cx="4461134" cy="47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2066125" y="1975125"/>
            <a:ext cx="1938600" cy="7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6928750" y="1975125"/>
            <a:ext cx="1938600" cy="10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6928750" y="5593125"/>
            <a:ext cx="15270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8674125" y="5593125"/>
            <a:ext cx="1774800" cy="341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확연한 성능 개선은 없었다.</a:t>
            </a:r>
            <a:endParaRPr b="1" sz="1000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(예측 - 실제 데이터)</a:t>
            </a:r>
            <a:endParaRPr sz="3000"/>
          </a:p>
        </p:txBody>
      </p:sp>
      <p:sp>
        <p:nvSpPr>
          <p:cNvPr id="225" name="Google Shape;225;p25"/>
          <p:cNvSpPr txBox="1"/>
          <p:nvPr/>
        </p:nvSpPr>
        <p:spPr>
          <a:xfrm>
            <a:off x="1560125" y="2559300"/>
            <a:ext cx="1924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※ 사용한 어플 : 구글 핏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10378" l="0" r="0" t="0"/>
          <a:stretch/>
        </p:blipFill>
        <p:spPr>
          <a:xfrm>
            <a:off x="7663125" y="1325075"/>
            <a:ext cx="2451200" cy="47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26" y="1325075"/>
            <a:ext cx="2196799" cy="47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0" l="23521" r="23563" t="0"/>
          <a:stretch/>
        </p:blipFill>
        <p:spPr>
          <a:xfrm>
            <a:off x="1824300" y="3062050"/>
            <a:ext cx="1238592" cy="1163700"/>
          </a:xfrm>
          <a:prstGeom prst="rect">
            <a:avLst/>
          </a:prstGeom>
          <a:noFill/>
          <a:ln cap="flat" cmpd="sng" w="9525">
            <a:solidFill>
              <a:srgbClr val="1A73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5"/>
          <p:cNvSpPr/>
          <p:nvPr/>
        </p:nvSpPr>
        <p:spPr>
          <a:xfrm>
            <a:off x="6489650" y="3422325"/>
            <a:ext cx="897900" cy="5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73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(예측 - 실제 데이터)</a:t>
            </a:r>
            <a:endParaRPr sz="3000"/>
          </a:p>
        </p:txBody>
      </p:sp>
      <p:sp>
        <p:nvSpPr>
          <p:cNvPr id="235" name="Google Shape;235;p26"/>
          <p:cNvSpPr txBox="1"/>
          <p:nvPr/>
        </p:nvSpPr>
        <p:spPr>
          <a:xfrm>
            <a:off x="1686100" y="1311850"/>
            <a:ext cx="6608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가장 성능이 좋았던 </a:t>
            </a:r>
            <a:r>
              <a:rPr lang="ko-KR" sz="20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RandomForestRegressor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모델 채택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39050" l="0" r="0" t="0"/>
          <a:stretch/>
        </p:blipFill>
        <p:spPr>
          <a:xfrm>
            <a:off x="1623425" y="1911550"/>
            <a:ext cx="3016898" cy="39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00" y="1976450"/>
            <a:ext cx="3637951" cy="16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4991800" y="3777375"/>
            <a:ext cx="363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타겟 ]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수면시간 : 6.81 (6시간 49분)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수면의 질 : 8 (주관적)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예측값 ]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수면시간 : 6.714 (6시간 43분)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ko-KR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수면의 질 : 7.22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(결론)</a:t>
            </a:r>
            <a:endParaRPr sz="3000"/>
          </a:p>
        </p:txBody>
      </p:sp>
      <p:sp>
        <p:nvSpPr>
          <p:cNvPr id="244" name="Google Shape;244;p27"/>
          <p:cNvSpPr txBox="1"/>
          <p:nvPr/>
        </p:nvSpPr>
        <p:spPr>
          <a:xfrm>
            <a:off x="1069475" y="1797625"/>
            <a:ext cx="101169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RandomForestRegressor 는 거리가 아닌, 조건을 기반으로 나누기 때문에</a:t>
            </a:r>
            <a:b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이상치 / 스케일링 의 영향을 별로 받지 않는다는 점을 확인하였다.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SVR 의 경우 스케일링 여부가 모델의 성능에 상당한 영향을 미친다.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과적합이 일어나지 않고, 모델의 성능이 좋은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것을 볼 때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b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스트레스, 심박수, 나이, 활동량 등이 실제로 수면 시간과 큰 연관 관계가 있는 요인이라는 점을 확인할 수 있었다.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4-2. </a:t>
            </a:r>
            <a:r>
              <a:rPr lang="ko-KR" sz="3000"/>
              <a:t>수면장애 예측 모델 (학습 수행 &amp; 성능 평가)</a:t>
            </a:r>
            <a:endParaRPr sz="3000"/>
          </a:p>
        </p:txBody>
      </p:sp>
      <p:sp>
        <p:nvSpPr>
          <p:cNvPr id="250" name="Google Shape;250;p28"/>
          <p:cNvSpPr txBox="1"/>
          <p:nvPr/>
        </p:nvSpPr>
        <p:spPr>
          <a:xfrm>
            <a:off x="5792925" y="1475675"/>
            <a:ext cx="3836400" cy="219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모델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KNeighborsClassifier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LogisticRegression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SVC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RandomForestClassifier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601925" y="1475675"/>
            <a:ext cx="36453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피처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Heart Rate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Daily 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Steps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Duration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Quality of Sleep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타겟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Disorder (범주형)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4104200" y="152450"/>
            <a:ext cx="7416900" cy="11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4-2. 결측치, 중복, 데이터 확인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14749" cy="5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525" y="1055550"/>
            <a:ext cx="4427275" cy="9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155625"/>
            <a:ext cx="5219351" cy="29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509893"/>
            <a:ext cx="12191999" cy="13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571500" y="717451"/>
            <a:ext cx="11049000" cy="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4-2. Heart rate, Daily steps 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22904"/>
          <a:stretch/>
        </p:blipFill>
        <p:spPr>
          <a:xfrm>
            <a:off x="723900" y="1748525"/>
            <a:ext cx="5140676" cy="36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5864575" y="5617025"/>
            <a:ext cx="6226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 &lt; KNN &lt; SVC &lt; 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LogisticRegression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1231175" y="5464175"/>
            <a:ext cx="4309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보라색: 정상, 노란색: 수면 무호흡 , 청록색: 불면증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87" y="3981250"/>
            <a:ext cx="4996025" cy="15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075" y="1390200"/>
            <a:ext cx="5540495" cy="2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2624950" y="6243225"/>
            <a:ext cx="5878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 &lt; 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SVC &lt; KNN&lt; LogisticRegression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31"/>
          <p:cNvSpPr txBox="1"/>
          <p:nvPr>
            <p:ph type="title"/>
          </p:nvPr>
        </p:nvSpPr>
        <p:spPr>
          <a:xfrm>
            <a:off x="571500" y="717451"/>
            <a:ext cx="11049000" cy="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ko-KR"/>
              <a:t>4-2. Sleep duration, Quality of sleep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75" y="1694313"/>
            <a:ext cx="4449152" cy="34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87" y="4505100"/>
            <a:ext cx="5827975" cy="15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71" y="1694318"/>
            <a:ext cx="5878799" cy="281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4"/>
          <p:cNvCxnSpPr/>
          <p:nvPr/>
        </p:nvCxnSpPr>
        <p:spPr>
          <a:xfrm rot="10800000">
            <a:off x="566094" y="6286347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14"/>
          <p:cNvCxnSpPr/>
          <p:nvPr/>
        </p:nvCxnSpPr>
        <p:spPr>
          <a:xfrm rot="10800000">
            <a:off x="577485" y="1883336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14"/>
          <p:cNvCxnSpPr/>
          <p:nvPr/>
        </p:nvCxnSpPr>
        <p:spPr>
          <a:xfrm rot="10800000">
            <a:off x="577485" y="571500"/>
            <a:ext cx="110598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4"/>
          <p:cNvSpPr/>
          <p:nvPr/>
        </p:nvSpPr>
        <p:spPr>
          <a:xfrm>
            <a:off x="-6782" y="0"/>
            <a:ext cx="1219878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521209" y="786384"/>
            <a:ext cx="3623244" cy="2665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tang"/>
              <a:buNone/>
            </a:pPr>
            <a:r>
              <a:rPr lang="ko-KR"/>
              <a:t>목차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 rot="10800000">
            <a:off x="571333" y="571500"/>
            <a:ext cx="110547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ead with Gears" id="128" name="Google Shape;1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152" y="2805742"/>
            <a:ext cx="2203935" cy="221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931775" y="786375"/>
            <a:ext cx="6699600" cy="5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46856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AutoNum type="arabicPeriod"/>
            </a:pPr>
            <a:r>
              <a:rPr b="0" i="0" lang="ko-KR" sz="2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주제 선정 이유</a:t>
            </a:r>
            <a:endParaRPr b="0" i="0" sz="23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46856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AutoNum type="arabicPeriod"/>
            </a:pPr>
            <a:r>
              <a:rPr b="0" i="0" lang="ko-KR" sz="2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요구사항 정의서</a:t>
            </a:r>
            <a:endParaRPr/>
          </a:p>
          <a:p>
            <a:pPr indent="-246856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AutoNum type="arabicPeriod"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데이터 소개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46856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AutoNum type="arabicPeriod"/>
            </a:pPr>
            <a:r>
              <a:rPr b="0" i="0" lang="ko-KR" sz="2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모델링</a:t>
            </a:r>
            <a:endParaRPr/>
          </a:p>
          <a:p>
            <a:pPr indent="-219836" lvl="1" marL="8001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b="0" i="0" lang="ko-KR" sz="2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수면시간 예측 모델</a:t>
            </a:r>
            <a:endParaRPr/>
          </a:p>
          <a:p>
            <a:pPr indent="-219836" lvl="1" marL="8001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 장애 예측 모델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9836" lvl="1" marL="8001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스트레스 레벨 예측 모델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9836" lvl="1" marL="8001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직업 예측 모델</a:t>
            </a: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endParaRPr b="0" i="0" sz="23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46856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AutoNum type="arabicPeriod"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모델 시연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참고자료 ]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7159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0" name="Google Shape;130;p14"/>
          <p:cNvCxnSpPr/>
          <p:nvPr/>
        </p:nvCxnSpPr>
        <p:spPr>
          <a:xfrm rot="10800000">
            <a:off x="571500" y="6286500"/>
            <a:ext cx="110547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422916" y="571500"/>
            <a:ext cx="0" cy="57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4"/>
          <p:cNvSpPr txBox="1"/>
          <p:nvPr/>
        </p:nvSpPr>
        <p:spPr>
          <a:xfrm>
            <a:off x="9107425" y="2693350"/>
            <a:ext cx="12699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(변주영)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(김규량)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(권혁원)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(양현우)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571500" y="717452"/>
            <a:ext cx="11049000" cy="11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4-2. 다중 분류를 통한 predict()</a:t>
            </a:r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475" y="1584150"/>
            <a:ext cx="5149375" cy="3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5092925"/>
            <a:ext cx="3857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475" y="5045300"/>
            <a:ext cx="39147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8155300" y="717450"/>
            <a:ext cx="3384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0: 정상, 1: 수면 무호흡,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2: 불면증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" y="1584150"/>
            <a:ext cx="4735121" cy="3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571500" y="717452"/>
            <a:ext cx="11049000" cy="11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789650" y="2096875"/>
            <a:ext cx="108309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수면의 질이 많이 나오는 시간대가 7~8시간  잔 사람 많이 나옴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걸음수가 7000보 이하, 심박수가 75 이상 범위가 수면 장애의 수가 가장 많음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→ 잠은 7~8시간, 걸음은 최소 7000보 이상 평상시 심박수는 75 밑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위 조건을 형성하면 좋은 잠을 잘 수 있음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</a:t>
            </a:r>
            <a:r>
              <a:rPr lang="ko-KR" sz="3000"/>
              <a:t>피쳐, 타겟, 사용할 모델 설정</a:t>
            </a:r>
            <a:r>
              <a:rPr lang="ko-KR" sz="3000"/>
              <a:t>)</a:t>
            </a:r>
            <a:endParaRPr sz="3000"/>
          </a:p>
        </p:txBody>
      </p:sp>
      <p:sp>
        <p:nvSpPr>
          <p:cNvPr id="301" name="Google Shape;301;p34"/>
          <p:cNvSpPr txBox="1"/>
          <p:nvPr/>
        </p:nvSpPr>
        <p:spPr>
          <a:xfrm>
            <a:off x="1601925" y="1475675"/>
            <a:ext cx="36453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피처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Duration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Quality of Sleep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타겟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Stress Level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792925" y="1475675"/>
            <a:ext cx="38364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모델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KNeighborsRegressor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RandomForestRegressor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StackingRegressor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(데이터 분포 확인)</a:t>
            </a:r>
            <a:endParaRPr sz="30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00" y="1572500"/>
            <a:ext cx="4717151" cy="34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647" y="1572500"/>
            <a:ext cx="4591504" cy="34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(선형회귀)</a:t>
            </a:r>
            <a:endParaRPr sz="3000"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75" y="1363500"/>
            <a:ext cx="6356451" cy="10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00" y="2657375"/>
            <a:ext cx="4814949" cy="2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000" y="3095325"/>
            <a:ext cx="6023500" cy="116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(다양한 모델 적용)</a:t>
            </a:r>
            <a:endParaRPr sz="3000"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29" y="1559312"/>
            <a:ext cx="8882550" cy="3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(다양한 모델 적용)</a:t>
            </a:r>
            <a:endParaRPr sz="3000"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50" y="1700215"/>
            <a:ext cx="35814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150" y="1662115"/>
            <a:ext cx="60674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(모델 튜닝:KNN)</a:t>
            </a:r>
            <a:endParaRPr sz="3000"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50" y="1472975"/>
            <a:ext cx="6651051" cy="4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7946275" y="2824375"/>
            <a:ext cx="321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n_neighbor = 17일때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최대성능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(모델 튜닝:SVR)</a:t>
            </a:r>
            <a:endParaRPr sz="3000"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150" y="1283875"/>
            <a:ext cx="6966676" cy="45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(모델 튜닝:SVR)</a:t>
            </a:r>
            <a:endParaRPr sz="3000"/>
          </a:p>
        </p:txBody>
      </p:sp>
      <p:sp>
        <p:nvSpPr>
          <p:cNvPr id="349" name="Google Shape;349;p41"/>
          <p:cNvSpPr txBox="1"/>
          <p:nvPr/>
        </p:nvSpPr>
        <p:spPr>
          <a:xfrm>
            <a:off x="8205050" y="5621325"/>
            <a:ext cx="321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기각.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1891925"/>
            <a:ext cx="5272574" cy="3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225" y="1981063"/>
            <a:ext cx="4980875" cy="32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571500" y="717452"/>
            <a:ext cx="11049000" cy="52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1. </a:t>
            </a:r>
            <a:r>
              <a:rPr lang="ko-KR" sz="3000">
                <a:latin typeface="Batang"/>
                <a:ea typeface="Batang"/>
                <a:cs typeface="Batang"/>
                <a:sym typeface="Batang"/>
              </a:rPr>
              <a:t>주제 선정 이유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1037300" y="3331600"/>
            <a:ext cx="90669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우리나라는 대표적인 </a:t>
            </a:r>
            <a:r>
              <a:rPr lang="ko-KR" sz="2000">
                <a:solidFill>
                  <a:srgbClr val="E06666"/>
                </a:solidFill>
                <a:latin typeface="Avenir"/>
                <a:ea typeface="Avenir"/>
                <a:cs typeface="Avenir"/>
                <a:sym typeface="Avenir"/>
              </a:rPr>
              <a:t>수면부족 국가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로 꼽힌다.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경제협력개발기구(OECD) 국가 평균 : </a:t>
            </a:r>
            <a:r>
              <a:rPr lang="ko-KR" sz="20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8시간 22분</a:t>
            </a:r>
            <a:endParaRPr sz="20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대한민국 하루 평균 수면시간 : </a:t>
            </a:r>
            <a:r>
              <a:rPr lang="ko-KR" sz="2000" u="sng">
                <a:solidFill>
                  <a:srgbClr val="E06666"/>
                </a:solidFill>
                <a:latin typeface="Avenir"/>
                <a:ea typeface="Avenir"/>
                <a:cs typeface="Avenir"/>
                <a:sym typeface="Avenir"/>
              </a:rPr>
              <a:t>7시간 41분 (OECD 꼴찌)</a:t>
            </a:r>
            <a:endParaRPr sz="2000" u="sng">
              <a:solidFill>
                <a:srgbClr val="E0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한국인 평균 수면 만족도 : </a:t>
            </a:r>
            <a:r>
              <a:rPr lang="ko-KR" sz="2000">
                <a:solidFill>
                  <a:srgbClr val="E06666"/>
                </a:solidFill>
                <a:latin typeface="Avenir"/>
                <a:ea typeface="Avenir"/>
                <a:cs typeface="Avenir"/>
                <a:sym typeface="Avenir"/>
              </a:rPr>
              <a:t>2.87 / 5</a:t>
            </a:r>
            <a:endParaRPr sz="2000">
              <a:solidFill>
                <a:srgbClr val="E0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수면장애로 인한 경제적 손실 : 연간 </a:t>
            </a:r>
            <a:r>
              <a:rPr lang="ko-KR" sz="2000">
                <a:solidFill>
                  <a:srgbClr val="E06666"/>
                </a:solidFill>
                <a:latin typeface="Avenir"/>
                <a:ea typeface="Avenir"/>
                <a:cs typeface="Avenir"/>
                <a:sym typeface="Avenir"/>
              </a:rPr>
              <a:t>11조 497억원</a:t>
            </a:r>
            <a:endParaRPr sz="2000">
              <a:solidFill>
                <a:srgbClr val="E0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88" y="1393256"/>
            <a:ext cx="10117434" cy="163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8428375" y="3103000"/>
            <a:ext cx="27261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출처 : https://m.medigatenews.com/news/3187564925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(VotingRegressor 적용)</a:t>
            </a:r>
            <a:endParaRPr sz="30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360300"/>
            <a:ext cx="7877950" cy="33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900" y="4853876"/>
            <a:ext cx="75057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(Stacking)</a:t>
            </a:r>
            <a:endParaRPr sz="30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00" y="1320600"/>
            <a:ext cx="5405000" cy="49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7986100" y="5571550"/>
            <a:ext cx="321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뭐라는거야 진짜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(Stacking)</a:t>
            </a:r>
            <a:endParaRPr sz="3000"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75" y="1373452"/>
            <a:ext cx="104775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63" y="1283850"/>
            <a:ext cx="8646474" cy="4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638" y="2172425"/>
            <a:ext cx="9924725" cy="1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(분류모델은 어떻게 되는가?)</a:t>
            </a:r>
            <a:endParaRPr sz="3000"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450" y="1861149"/>
            <a:ext cx="9165876" cy="34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(분류모델은 어떻게 되는가?)</a:t>
            </a:r>
            <a:endParaRPr sz="3000"/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75" y="1841277"/>
            <a:ext cx="37052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25" y="2574702"/>
            <a:ext cx="62007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(왜 박살나는가?)</a:t>
            </a:r>
            <a:endParaRPr sz="3000"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1616525"/>
            <a:ext cx="3244418" cy="2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225" y="1616523"/>
            <a:ext cx="3326150" cy="2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100" y="1240951"/>
            <a:ext cx="3617826" cy="23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375" y="3978100"/>
            <a:ext cx="3508875" cy="22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6501" y="3967950"/>
            <a:ext cx="3508874" cy="225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(모델 성능 평가)</a:t>
            </a:r>
            <a:endParaRPr sz="3000"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0" y="2374838"/>
            <a:ext cx="5186126" cy="2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200" y="2448350"/>
            <a:ext cx="5186125" cy="230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(모델 성능 평가)</a:t>
            </a:r>
            <a:endParaRPr sz="3000"/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913" y="1443125"/>
            <a:ext cx="6242175" cy="46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571500" y="717452"/>
            <a:ext cx="11049000" cy="52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2. </a:t>
            </a:r>
            <a:r>
              <a:rPr lang="ko-KR" sz="3000">
                <a:latin typeface="Batang"/>
                <a:ea typeface="Batang"/>
                <a:cs typeface="Batang"/>
                <a:sym typeface="Batang"/>
              </a:rPr>
              <a:t>요구사항 정의서</a:t>
            </a:r>
            <a:endParaRPr/>
          </a:p>
        </p:txBody>
      </p:sp>
      <p:graphicFrame>
        <p:nvGraphicFramePr>
          <p:cNvPr id="146" name="Google Shape;146;p16"/>
          <p:cNvGraphicFramePr/>
          <p:nvPr/>
        </p:nvGraphicFramePr>
        <p:xfrm>
          <a:off x="624050" y="142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{A501C188-BAD7-44A7-BD85-B2659F2DA15E}</a:tableStyleId>
              </a:tblPr>
              <a:tblGrid>
                <a:gridCol w="1518950"/>
                <a:gridCol w="1518950"/>
                <a:gridCol w="2044875"/>
                <a:gridCol w="4662050"/>
                <a:gridCol w="1203725"/>
              </a:tblGrid>
              <a:tr h="50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대분류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중분류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소분류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상세설명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담당자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78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데이터 수집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데이터 수집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수면정보, 건강지표를 포함하는 데이터셋 조사 및 수집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kaggle - </a:t>
                      </a:r>
                      <a:r>
                        <a:rPr lang="ko-KR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「</a:t>
                      </a:r>
                      <a:r>
                        <a:rPr lang="ko-KR"/>
                        <a:t>Sleep Health and Lifestyle Dataset</a:t>
                      </a:r>
                      <a:r>
                        <a:rPr lang="ko-KR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」 수집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전원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데이터 전처리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결측치 처리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 값 처리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‘Sleep Disorder’ 컬럼의 결측치 → ‘Normal’ 교체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변주영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이상치 처리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값 최적화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모델 과적합 방지를 위해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‘Occupation’  컬럼 값 최적화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양현우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기능 설계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예측 모델 구축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회귀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수면시간 예측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변주영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스트레스 레벨 예측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권혁원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75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분류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직업 예측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양현우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수면 장애 여부 예측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김규량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813" y="1433175"/>
            <a:ext cx="7684376" cy="45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431" name="Google Shape;4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413" y="2361800"/>
            <a:ext cx="9677175" cy="16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2301475"/>
            <a:ext cx="5303218" cy="2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068" y="2095490"/>
            <a:ext cx="5874183" cy="266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4-3. 스트레스 예측 모델 (StackingRegressor 적용)</a:t>
            </a:r>
            <a:endParaRPr sz="3000"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131" y="1841300"/>
            <a:ext cx="4739095" cy="36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25" y="1841300"/>
            <a:ext cx="4831975" cy="36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451" name="Google Shape;451;p56"/>
          <p:cNvPicPr preferRelativeResize="0"/>
          <p:nvPr/>
        </p:nvPicPr>
        <p:blipFill rotWithShape="1">
          <a:blip r:embed="rId3">
            <a:alphaModFix/>
          </a:blip>
          <a:srcRect b="0" l="0" r="2856" t="0"/>
          <a:stretch/>
        </p:blipFill>
        <p:spPr>
          <a:xfrm>
            <a:off x="3863125" y="1240950"/>
            <a:ext cx="3744100" cy="47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/>
          <p:nvPr/>
        </p:nvSpPr>
        <p:spPr>
          <a:xfrm>
            <a:off x="4293025" y="3591675"/>
            <a:ext cx="32358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3" name="Google Shape;453;p56"/>
          <p:cNvSpPr/>
          <p:nvPr/>
        </p:nvSpPr>
        <p:spPr>
          <a:xfrm>
            <a:off x="4293025" y="4350125"/>
            <a:ext cx="3235800" cy="191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4" name="Google Shape;454;p56"/>
          <p:cNvSpPr/>
          <p:nvPr/>
        </p:nvSpPr>
        <p:spPr>
          <a:xfrm>
            <a:off x="4293025" y="5305650"/>
            <a:ext cx="3235800" cy="191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4293025" y="3970900"/>
            <a:ext cx="3235800" cy="191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6" name="Google Shape;456;p56"/>
          <p:cNvSpPr/>
          <p:nvPr/>
        </p:nvSpPr>
        <p:spPr>
          <a:xfrm>
            <a:off x="4293025" y="4917475"/>
            <a:ext cx="3235800" cy="191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56"/>
          <p:cNvSpPr/>
          <p:nvPr/>
        </p:nvSpPr>
        <p:spPr>
          <a:xfrm>
            <a:off x="4293025" y="5108575"/>
            <a:ext cx="3235800" cy="191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8" name="Google Shape;458;p56"/>
          <p:cNvSpPr/>
          <p:nvPr/>
        </p:nvSpPr>
        <p:spPr>
          <a:xfrm>
            <a:off x="4293025" y="3782775"/>
            <a:ext cx="3235800" cy="191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(데이터 전처리)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 b="0" l="0" r="2856" t="0"/>
          <a:stretch/>
        </p:blipFill>
        <p:spPr>
          <a:xfrm>
            <a:off x="2034750" y="1366050"/>
            <a:ext cx="3744100" cy="47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/>
          <p:nvPr/>
        </p:nvSpPr>
        <p:spPr>
          <a:xfrm>
            <a:off x="2404925" y="3708800"/>
            <a:ext cx="32358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12671" t="0"/>
          <a:stretch/>
        </p:blipFill>
        <p:spPr>
          <a:xfrm>
            <a:off x="6116225" y="1818525"/>
            <a:ext cx="3744099" cy="42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/>
          <p:nvPr/>
        </p:nvSpPr>
        <p:spPr>
          <a:xfrm>
            <a:off x="6213025" y="5015800"/>
            <a:ext cx="3550500" cy="96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(데이터 분석)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sp>
        <p:nvSpPr>
          <p:cNvPr id="473" name="Google Shape;473;p58"/>
          <p:cNvSpPr/>
          <p:nvPr/>
        </p:nvSpPr>
        <p:spPr>
          <a:xfrm>
            <a:off x="958575" y="3708800"/>
            <a:ext cx="32358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75" y="5015788"/>
            <a:ext cx="7248426" cy="1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 rotWithShape="1">
          <a:blip r:embed="rId4">
            <a:alphaModFix/>
          </a:blip>
          <a:srcRect b="0" l="2200" r="2543" t="0"/>
          <a:stretch/>
        </p:blipFill>
        <p:spPr>
          <a:xfrm>
            <a:off x="783450" y="1333625"/>
            <a:ext cx="5603849" cy="36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300" y="1333625"/>
            <a:ext cx="5675239" cy="36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(피쳐, 타겟, 사용할 모델 설정)</a:t>
            </a:r>
            <a:endParaRPr sz="3000"/>
          </a:p>
        </p:txBody>
      </p:sp>
      <p:sp>
        <p:nvSpPr>
          <p:cNvPr id="482" name="Google Shape;482;p59"/>
          <p:cNvSpPr txBox="1"/>
          <p:nvPr/>
        </p:nvSpPr>
        <p:spPr>
          <a:xfrm>
            <a:off x="1601925" y="1475675"/>
            <a:ext cx="36453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피처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Stress Level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Heart Rate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Duration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Daily Steps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Sleep Disorder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타겟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Occupation   (범주형)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5792925" y="1475675"/>
            <a:ext cx="3836400" cy="46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 사용한 모델 ]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KNeighborsClassifier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LogisticRegression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SVC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RandomForestClassifier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(1)KNeighborsClassifier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489" name="Google Shape;4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25" y="1303802"/>
            <a:ext cx="4461875" cy="479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949" y="1751702"/>
            <a:ext cx="6685700" cy="260580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/>
          <p:nvPr/>
        </p:nvSpPr>
        <p:spPr>
          <a:xfrm>
            <a:off x="5483350" y="3652150"/>
            <a:ext cx="3550500" cy="70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2" name="Google Shape;492;p60"/>
          <p:cNvSpPr txBox="1"/>
          <p:nvPr/>
        </p:nvSpPr>
        <p:spPr>
          <a:xfrm>
            <a:off x="5447925" y="4645000"/>
            <a:ext cx="573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사실 기본값(default)임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(2)LogisticRegression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0" y="1240949"/>
            <a:ext cx="6329975" cy="4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868000" y="3444500"/>
            <a:ext cx="39627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825075" y="5654875"/>
            <a:ext cx="3962700" cy="58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3. 데이터 소개</a:t>
            </a:r>
            <a:endParaRPr sz="3000"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75" y="1240950"/>
            <a:ext cx="9909101" cy="44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4646525" y="5719100"/>
            <a:ext cx="6422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출처 : </a:t>
            </a:r>
            <a:r>
              <a:rPr lang="ko-KR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https://www.kaggle.com/datasets/uom190346a/sleep-health-and-lifestyle-dataset?select=Sleep_health_and_lifestyle_dataset.csv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(3)SVC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1240949"/>
            <a:ext cx="9021125" cy="4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/>
          <p:nvPr/>
        </p:nvSpPr>
        <p:spPr>
          <a:xfrm>
            <a:off x="984300" y="5095450"/>
            <a:ext cx="5050800" cy="100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(4)RandomForestClassifier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513" name="Google Shape;5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63" y="1240950"/>
            <a:ext cx="5474675" cy="27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75" y="3957600"/>
            <a:ext cx="8963892" cy="8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/>
          <p:nvPr/>
        </p:nvSpPr>
        <p:spPr>
          <a:xfrm>
            <a:off x="914625" y="4607725"/>
            <a:ext cx="5050800" cy="23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모델별 점수 비교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sp>
        <p:nvSpPr>
          <p:cNvPr id="521" name="Google Shape;521;p64"/>
          <p:cNvSpPr/>
          <p:nvPr/>
        </p:nvSpPr>
        <p:spPr>
          <a:xfrm>
            <a:off x="3509725" y="4069875"/>
            <a:ext cx="26250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522" name="Google Shape;522;p64"/>
          <p:cNvGraphicFramePr/>
          <p:nvPr/>
        </p:nvGraphicFramePr>
        <p:xfrm>
          <a:off x="1111738" y="248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{A501C188-BAD7-44A7-BD85-B2659F2DA15E}</a:tableStyleId>
              </a:tblPr>
              <a:tblGrid>
                <a:gridCol w="2397975"/>
                <a:gridCol w="1314825"/>
                <a:gridCol w="1314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train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test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KNeighborsClassifier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0.8963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0.8667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LogisticRegression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0.7591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0.9899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0.8933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RandomForestClassifier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0.9200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3" name="Google Shape;523;p64"/>
          <p:cNvSpPr txBox="1"/>
          <p:nvPr/>
        </p:nvSpPr>
        <p:spPr>
          <a:xfrm>
            <a:off x="6861325" y="3182700"/>
            <a:ext cx="321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RandomForest를 사용하자!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- predict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t/>
            </a:r>
            <a:endParaRPr sz="3000"/>
          </a:p>
        </p:txBody>
      </p:sp>
      <p:pic>
        <p:nvPicPr>
          <p:cNvPr id="529" name="Google Shape;5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3452"/>
            <a:ext cx="5574651" cy="197090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5"/>
          <p:cNvSpPr txBox="1"/>
          <p:nvPr/>
        </p:nvSpPr>
        <p:spPr>
          <a:xfrm>
            <a:off x="700075" y="4418263"/>
            <a:ext cx="57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문제점 : 직업 종류가 너무 적다..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좀 더 방대한 데이터 셋 필요함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250" y="1134550"/>
            <a:ext cx="5252299" cy="50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5"/>
          <p:cNvSpPr/>
          <p:nvPr/>
        </p:nvSpPr>
        <p:spPr>
          <a:xfrm>
            <a:off x="6159000" y="5984775"/>
            <a:ext cx="5050800" cy="23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4-4. 직업 예측 모델 (결론)</a:t>
            </a:r>
            <a:endParaRPr sz="3000"/>
          </a:p>
        </p:txBody>
      </p:sp>
      <p:sp>
        <p:nvSpPr>
          <p:cNvPr id="538" name="Google Shape;538;p66"/>
          <p:cNvSpPr txBox="1"/>
          <p:nvPr/>
        </p:nvSpPr>
        <p:spPr>
          <a:xfrm>
            <a:off x="1069475" y="1797625"/>
            <a:ext cx="101169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직업의 종류도 많지 않고 분포도 균등하지 않기에 정확도는 낮음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최종적으로는 과대적합이라 하더라도 RandomForestClassifier 를 주 모델로 선정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Char char="●"/>
            </a:pPr>
            <a:r>
              <a:rPr lang="ko-KR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발표날 사람들의 기준 의사가 많이 나온 것으로 보아,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주어진 직업 중 의사가 가장 빡세다.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5. 모델 시연</a:t>
            </a:r>
            <a:endParaRPr sz="3000"/>
          </a:p>
        </p:txBody>
      </p:sp>
      <p:sp>
        <p:nvSpPr>
          <p:cNvPr id="544" name="Google Shape;544;p67"/>
          <p:cNvSpPr txBox="1"/>
          <p:nvPr/>
        </p:nvSpPr>
        <p:spPr>
          <a:xfrm>
            <a:off x="2770400" y="3182700"/>
            <a:ext cx="573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보시죠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[참고자료]</a:t>
            </a:r>
            <a:endParaRPr sz="3000"/>
          </a:p>
        </p:txBody>
      </p:sp>
      <p:sp>
        <p:nvSpPr>
          <p:cNvPr id="550" name="Google Shape;550;p68"/>
          <p:cNvSpPr txBox="1"/>
          <p:nvPr/>
        </p:nvSpPr>
        <p:spPr>
          <a:xfrm>
            <a:off x="700850" y="1551875"/>
            <a:ext cx="10930500" cy="4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표지 사진 : Canva (간소한 침대에서 여유를 즐겨보세요 페이스북 사진)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조운 기자, 「잠 못자는 대한민국, 수면시간 OECD 꼴찌…7개 학회 한자리에 모여 “수면건강 인식 개선 필요”」, 메디게이트뉴스. 2023. 10. 01.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kaggle, 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「</a:t>
            </a:r>
            <a:r>
              <a:rPr lang="ko-KR" sz="2000">
                <a:solidFill>
                  <a:schemeClr val="dk1"/>
                </a:solidFill>
              </a:rPr>
              <a:t>Sleep Health and Lifestyle Dataset</a:t>
            </a: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」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ko-KR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Google fit 로고 사진 : </a:t>
            </a:r>
            <a:r>
              <a:rPr lang="ko-KR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(https://play.google.com/store/apps/details?id=com.google.android.apps.fitness&amp;hl=en)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-"/>
            </a:pPr>
            <a:r>
              <a:rPr lang="ko-KR" sz="2000">
                <a:solidFill>
                  <a:schemeClr val="dk1"/>
                </a:solidFill>
              </a:rPr>
              <a:t>스태킹모델 사진 : (https://medium.com/dawn-cau/머신러닝-앙상블-학습-이란-cf1fcb97f9d0)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3. 데이터 소개</a:t>
            </a:r>
            <a:endParaRPr sz="3000"/>
          </a:p>
        </p:txBody>
      </p:sp>
      <p:graphicFrame>
        <p:nvGraphicFramePr>
          <p:cNvPr id="159" name="Google Shape;159;p18"/>
          <p:cNvGraphicFramePr/>
          <p:nvPr/>
        </p:nvGraphicFramePr>
        <p:xfrm>
          <a:off x="1162950" y="124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{A501C188-BAD7-44A7-BD85-B2659F2DA15E}</a:tableStyleId>
              </a:tblPr>
              <a:tblGrid>
                <a:gridCol w="3176425"/>
                <a:gridCol w="6225400"/>
              </a:tblGrid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Gender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성별 (남성/여성)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나이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Occupation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직업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Sleep Duration (hours)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하루에 자는 시간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Quality of Sleep (scale: 1-10)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수면의 질에 대한 주관적 평가 (범위 : 1~10)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Physical Activity Level (minutes/day)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매일마다 신체 활동하는 시간 (분)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Stress Level (scale: 1-10)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자신이 겪는 스트레스 지수에 대한 주관적 평가 (범위 : 1~10)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BMI Category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BMI 분류 (저체중 / 정상체중 / 과체중)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Blood Pressure(systolic/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diastolic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혈압 (수축기 혈압 / 이완기 혈압)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Heart Rate (bpm)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심박수 (bpm)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Daily Steps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하루마다 걷는 걸음수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Sleep Disorder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FF"/>
                          </a:solidFill>
                        </a:rPr>
                        <a:t>수면 장애 여부 (해당없음, 불면증, 수면 무호흡증)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</a:t>
            </a:r>
            <a:r>
              <a:rPr lang="ko-KR" sz="3000"/>
              <a:t>-1. 수면시간 예측 모델 (데이터 전처리)</a:t>
            </a:r>
            <a:endParaRPr sz="3000"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2856" t="0"/>
          <a:stretch/>
        </p:blipFill>
        <p:spPr>
          <a:xfrm>
            <a:off x="588400" y="1366050"/>
            <a:ext cx="3744100" cy="47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1006925" y="4869525"/>
            <a:ext cx="32358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211" y="1835163"/>
            <a:ext cx="1618233" cy="3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138" y="1366052"/>
            <a:ext cx="5410536" cy="455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(데이터 분석)</a:t>
            </a:r>
            <a:endParaRPr sz="3000"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50" y="1240950"/>
            <a:ext cx="8508049" cy="49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1779425" y="3285775"/>
            <a:ext cx="81087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779325" y="4503100"/>
            <a:ext cx="81087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779425" y="4803400"/>
            <a:ext cx="81087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779425" y="4202800"/>
            <a:ext cx="81087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571500" y="717452"/>
            <a:ext cx="11049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tang"/>
              <a:buNone/>
            </a:pPr>
            <a:r>
              <a:rPr lang="ko-KR" sz="3000"/>
              <a:t>4-1. 수면시간 예측 모델 (데이터 분석)</a:t>
            </a:r>
            <a:endParaRPr sz="3000"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50" y="1240950"/>
            <a:ext cx="4319999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725" y="1240950"/>
            <a:ext cx="4319999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7850" y="3796725"/>
            <a:ext cx="4319999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725" y="3796725"/>
            <a:ext cx="4319999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gnmentVTI">
  <a:themeElements>
    <a:clrScheme name="Alignment">
      <a:dk1>
        <a:srgbClr val="000000"/>
      </a:dk1>
      <a:lt1>
        <a:srgbClr val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